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292" r:id="rId17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086"/>
    <a:srgbClr val="6600FF"/>
    <a:srgbClr val="2A07C1"/>
    <a:srgbClr val="2C07C9"/>
    <a:srgbClr val="FFFF66"/>
    <a:srgbClr val="FFFFCC"/>
    <a:srgbClr val="CCECFF"/>
    <a:srgbClr val="FFCCFF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88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 altLang="th-T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 altLang="th-TH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67A06EF-FC7D-464B-9599-B1F8D581DC5D}" type="slidenum">
              <a:rPr lang="th-TH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9553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31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 alt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lt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auto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98" name="Group 26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97" name="Freeform 25"/>
              <p:cNvSpPr>
                <a:spLocks/>
              </p:cNvSpPr>
              <p:nvPr/>
            </p:nvSpPr>
            <p:spPr bwMode="auto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altLang="th-TH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h-TH" altLang="th-TH" noProof="0" smtClean="0"/>
              <a:t>Click to edit Master subtitle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endParaRPr lang="th-TH" altLang="th-TH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ngsanaUPC" pitchFamily="18" charset="-34"/>
              </a:defRPr>
            </a:lvl1pPr>
          </a:lstStyle>
          <a:p>
            <a:fld id="{CD4D4422-12D4-45BB-90BC-D692B72B9767}" type="slidenum">
              <a:rPr lang="th-TH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F7C60FF-9D5E-4669-B1C1-70192814E5D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19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25E7A32E-220B-4C4C-996D-9984EF5DEF5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3400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6014F83-F087-4D70-9812-45216A45C6CC}" type="slidenum">
              <a:rPr lang="en-US" altLang="th-TH"/>
              <a:pPr/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2881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73F5909-BA4A-4F15-9805-8B6CA4093C6E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366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66A67CC-1C24-4EF7-8B9F-A8C629680DE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627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D475037-EF0F-4DE9-8899-94B158CE2FF0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482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BE6D496-A9DF-4D7B-9E77-84FBDE54F8D8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213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F5070FDD-917B-40D7-92BE-0A5626CDE26D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6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03E5F3B0-A7D7-4044-AA04-752A986E391A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58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BD56D704-6125-49DC-821E-B204482A4C04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13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altLang="th-TH"/>
              <a:t>Page </a:t>
            </a:r>
            <a:fld id="{C6EB00C8-658B-46C3-92B3-516152788597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35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27" name="Oval 3"/>
              <p:cNvSpPr>
                <a:spLocks noChangeArrowheads="1"/>
              </p:cNvSpPr>
              <p:nvPr/>
            </p:nvSpPr>
            <p:spPr bwMode="auto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8" name="Oval 4"/>
              <p:cNvSpPr>
                <a:spLocks noChangeArrowheads="1"/>
              </p:cNvSpPr>
              <p:nvPr/>
            </p:nvSpPr>
            <p:spPr bwMode="auto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0" name="Oval 6"/>
              <p:cNvSpPr>
                <a:spLocks noChangeArrowheads="1"/>
              </p:cNvSpPr>
              <p:nvPr/>
            </p:nvSpPr>
            <p:spPr bwMode="auto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1" name="Oval 7"/>
              <p:cNvSpPr>
                <a:spLocks noChangeArrowheads="1"/>
              </p:cNvSpPr>
              <p:nvPr/>
            </p:nvSpPr>
            <p:spPr bwMode="auto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auto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36" name="Rectangle 12"/>
            <p:cNvSpPr>
              <a:spLocks noChangeArrowheads="1"/>
            </p:cNvSpPr>
            <p:nvPr/>
          </p:nvSpPr>
          <p:spPr bwMode="lt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altLang="th-TH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altLang="th-TH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th-TH" altLang="th-TH"/>
              <a:t>Page </a:t>
            </a:r>
            <a:fld id="{FA826FF0-53E0-4EE1-96B6-C01459BFB4FC}" type="slidenum">
              <a:rPr lang="th-TH" altLang="th-TH"/>
              <a:pPr/>
              <a:t>‹#›</a:t>
            </a:fld>
            <a:r>
              <a:rPr lang="th-TH" altLang="th-TH"/>
              <a:t> 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8670925" y="6399213"/>
            <a:ext cx="390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2EBCD730-8DAB-4D1F-85C0-D0AC19600758}" type="slidenum">
              <a:rPr lang="th-TH" altLang="th-TH" sz="1400"/>
              <a:pPr/>
              <a:t>‹#›</a:t>
            </a:fld>
            <a:endParaRPr lang="th-TH" altLang="th-TH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420888"/>
            <a:ext cx="8460432" cy="792088"/>
          </a:xfrm>
          <a:noFill/>
          <a:ln/>
        </p:spPr>
        <p:txBody>
          <a:bodyPr/>
          <a:lstStyle/>
          <a:p>
            <a:r>
              <a:rPr lang="en-US" altLang="th-TH" b="1" dirty="0" smtClean="0"/>
              <a:t>Chapter </a:t>
            </a:r>
            <a:r>
              <a:rPr lang="en-US" altLang="th-TH" b="1" dirty="0" smtClean="0"/>
              <a:t>7 </a:t>
            </a:r>
            <a:r>
              <a:rPr lang="en-US" altLang="th-TH" b="1" dirty="0" smtClean="0"/>
              <a:t>: </a:t>
            </a:r>
            <a:r>
              <a:rPr lang="en-US" sz="3400" b="1" dirty="0"/>
              <a:t>Risk Analysis and Management</a:t>
            </a:r>
            <a:endParaRPr lang="th-TH" altLang="th-TH" sz="3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717032"/>
            <a:ext cx="6876256" cy="2362200"/>
          </a:xfrm>
          <a:noFill/>
          <a:ln/>
        </p:spPr>
        <p:txBody>
          <a:bodyPr/>
          <a:lstStyle/>
          <a:p>
            <a:pPr algn="l"/>
            <a:r>
              <a:rPr lang="en-US" altLang="th-TH" sz="2000" dirty="0" err="1" smtClean="0"/>
              <a:t>Juthawut</a:t>
            </a:r>
            <a:r>
              <a:rPr lang="th-TH" altLang="th-TH" sz="2000" dirty="0" smtClean="0"/>
              <a:t>  </a:t>
            </a:r>
            <a:r>
              <a:rPr lang="en-US" altLang="th-TH" sz="2000" dirty="0" err="1" smtClean="0"/>
              <a:t>Chantharamalee</a:t>
            </a:r>
            <a:r>
              <a:rPr lang="th-TH" altLang="th-TH" sz="2000" dirty="0" smtClean="0"/>
              <a:t> </a:t>
            </a:r>
          </a:p>
          <a:p>
            <a:pPr algn="l"/>
            <a:r>
              <a:rPr lang="en-US" altLang="th-TH" sz="2000" dirty="0" smtClean="0"/>
              <a:t>Curriculum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th-TH" altLang="th-TH" sz="2000" dirty="0" err="1"/>
              <a:t>Computer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Faculty</a:t>
            </a:r>
            <a:r>
              <a:rPr lang="th-TH" altLang="th-TH" sz="2000" dirty="0"/>
              <a:t> </a:t>
            </a:r>
            <a:r>
              <a:rPr lang="th-TH" altLang="th-TH" sz="2000" dirty="0" err="1"/>
              <a:t>of</a:t>
            </a:r>
            <a:r>
              <a:rPr lang="th-TH" altLang="th-TH" sz="2000" dirty="0"/>
              <a:t> </a:t>
            </a:r>
            <a:r>
              <a:rPr lang="en-US" altLang="th-TH" sz="2000" dirty="0" smtClean="0"/>
              <a:t>Science and Technology</a:t>
            </a:r>
            <a:r>
              <a:rPr lang="th-TH" altLang="th-TH" sz="2000" dirty="0" smtClean="0"/>
              <a:t>,  </a:t>
            </a:r>
            <a:r>
              <a:rPr lang="en-US" altLang="th-TH" sz="2000" dirty="0" err="1" smtClean="0"/>
              <a:t>Suan</a:t>
            </a:r>
            <a:r>
              <a:rPr lang="en-US" altLang="th-TH" sz="2000" dirty="0" smtClean="0"/>
              <a:t> </a:t>
            </a:r>
            <a:r>
              <a:rPr lang="en-US" altLang="th-TH" sz="2000" dirty="0" err="1" smtClean="0"/>
              <a:t>Dusit</a:t>
            </a:r>
            <a:r>
              <a:rPr lang="th-TH" altLang="th-TH" sz="2000" dirty="0" smtClean="0"/>
              <a:t> </a:t>
            </a:r>
            <a:r>
              <a:rPr lang="th-TH" altLang="th-TH" sz="2000" dirty="0" err="1"/>
              <a:t>University</a:t>
            </a:r>
            <a:endParaRPr lang="th-TH" altLang="th-TH" sz="2000" dirty="0"/>
          </a:p>
          <a:p>
            <a:pPr algn="l"/>
            <a:r>
              <a:rPr lang="th-TH" altLang="th-TH" sz="2000" dirty="0" err="1"/>
              <a:t>Email</a:t>
            </a:r>
            <a:r>
              <a:rPr lang="th-TH" altLang="th-TH" sz="2000" dirty="0"/>
              <a:t>:  </a:t>
            </a:r>
            <a:r>
              <a:rPr lang="en-US" altLang="th-TH" sz="2000" dirty="0" err="1" smtClean="0"/>
              <a:t>jchantharamalee</a:t>
            </a:r>
            <a:r>
              <a:rPr lang="th-TH" altLang="th-TH" sz="2000" dirty="0" smtClean="0"/>
              <a:t>@</a:t>
            </a:r>
            <a:r>
              <a:rPr lang="en-US" altLang="th-TH" sz="2000" dirty="0" smtClean="0"/>
              <a:t>yahoo.com</a:t>
            </a:r>
            <a:endParaRPr lang="th-TH" altLang="th-TH" sz="2000" dirty="0"/>
          </a:p>
          <a:p>
            <a:pPr algn="l"/>
            <a:r>
              <a:rPr lang="th-TH" altLang="th-TH" sz="2000" dirty="0"/>
              <a:t>URL:    </a:t>
            </a:r>
            <a:r>
              <a:rPr lang="th-TH" altLang="th-TH" sz="2000" dirty="0" smtClean="0"/>
              <a:t>http://</a:t>
            </a:r>
            <a:r>
              <a:rPr lang="en-US" altLang="th-TH" sz="2000" dirty="0" smtClean="0"/>
              <a:t>dusithost.dusit.ac.th</a:t>
            </a:r>
            <a:r>
              <a:rPr lang="th-TH" altLang="th-TH" sz="2000" dirty="0" smtClean="0"/>
              <a:t>/~</a:t>
            </a:r>
            <a:r>
              <a:rPr lang="en-US" altLang="th-TH" sz="2000" dirty="0" err="1" smtClean="0"/>
              <a:t>juthawut_cha</a:t>
            </a:r>
            <a:r>
              <a:rPr lang="en-US" altLang="th-TH" sz="2000" dirty="0" smtClean="0"/>
              <a:t>/home.htm</a:t>
            </a:r>
            <a:endParaRPr lang="th-TH" altLang="th-TH" sz="20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628800"/>
            <a:ext cx="3810000" cy="4114800"/>
          </a:xfrm>
        </p:spPr>
        <p:txBody>
          <a:bodyPr/>
          <a:lstStyle/>
          <a:p>
            <a:r>
              <a:rPr lang="en-US" altLang="th-TH" sz="2800" dirty="0"/>
              <a:t>Risk resolving</a:t>
            </a:r>
          </a:p>
          <a:p>
            <a:r>
              <a:rPr lang="en-US" altLang="th-TH" sz="2800" dirty="0"/>
              <a:t>Risk documentation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314700" y="1843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572000" y="1524000"/>
          <a:ext cx="4383088" cy="443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3772427" imgH="3723810" progId="Paint.Picture">
                  <p:embed/>
                </p:oleObj>
              </mc:Choice>
              <mc:Fallback>
                <p:oleObj r:id="rId3" imgW="3772427" imgH="37238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0"/>
                        <a:ext cx="4383088" cy="443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638800" y="6019800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h-TH" sz="2400" dirty="0"/>
              <a:t>Risk </a:t>
            </a:r>
            <a:r>
              <a:rPr lang="en-US" altLang="th-TH" sz="2400" dirty="0" smtClean="0"/>
              <a:t>management </a:t>
            </a:r>
            <a:endParaRPr lang="en-US" altLang="th-TH" sz="2400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55576" y="836712"/>
            <a:ext cx="38884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th-TH" sz="3600" b="1" dirty="0"/>
              <a:t>Risk </a:t>
            </a:r>
            <a:r>
              <a:rPr lang="en-US" altLang="th-TH" sz="3600" b="1" dirty="0" smtClean="0"/>
              <a:t>management </a:t>
            </a:r>
            <a:endParaRPr lang="en-US" alt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3731209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/>
              <a:t>Levels of risk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Disaster management</a:t>
            </a:r>
          </a:p>
          <a:p>
            <a:r>
              <a:rPr lang="en-US" altLang="th-TH"/>
              <a:t>Repair on failure</a:t>
            </a:r>
          </a:p>
          <a:p>
            <a:r>
              <a:rPr lang="en-US" altLang="th-TH"/>
              <a:t>Risk mitigation</a:t>
            </a:r>
          </a:p>
          <a:p>
            <a:r>
              <a:rPr lang="en-US" altLang="th-TH"/>
              <a:t>Prevention</a:t>
            </a:r>
          </a:p>
          <a:p>
            <a:r>
              <a:rPr lang="en-US" altLang="th-TH"/>
              <a:t>Eliminate root cause</a:t>
            </a:r>
          </a:p>
          <a:p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3979669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/>
              <a:t>Finance and risk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Risk management poses extra expenses</a:t>
            </a:r>
          </a:p>
          <a:p>
            <a:r>
              <a:rPr lang="en-US" altLang="th-TH"/>
              <a:t>Do we need this expense</a:t>
            </a:r>
          </a:p>
          <a:p>
            <a:pPr lvl="1"/>
            <a:r>
              <a:rPr lang="en-US" altLang="th-TH"/>
              <a:t>Medical insurance</a:t>
            </a:r>
          </a:p>
          <a:p>
            <a:pPr lvl="1"/>
            <a:r>
              <a:rPr lang="en-US" altLang="th-TH"/>
              <a:t>Spend on avoiding or solving</a:t>
            </a:r>
          </a:p>
          <a:p>
            <a:endParaRPr lang="en-US" altLang="th-TH"/>
          </a:p>
          <a:p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85335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/>
              <a:t>How much to spend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Risk exposure is considered</a:t>
            </a:r>
          </a:p>
          <a:p>
            <a:r>
              <a:rPr lang="en-US" altLang="th-TH"/>
              <a:t>Is the risk exposure acceptable</a:t>
            </a:r>
          </a:p>
          <a:p>
            <a:r>
              <a:rPr lang="en-US" altLang="th-TH"/>
              <a:t>Price versus budget</a:t>
            </a:r>
          </a:p>
          <a:p>
            <a:r>
              <a:rPr lang="en-US" altLang="th-TH"/>
              <a:t>Which option to chose</a:t>
            </a:r>
          </a:p>
          <a:p>
            <a:pPr lvl="1"/>
            <a:r>
              <a:rPr lang="en-US" altLang="th-TH"/>
              <a:t>Cost</a:t>
            </a:r>
          </a:p>
          <a:p>
            <a:pPr lvl="1"/>
            <a:r>
              <a:rPr lang="en-US" altLang="th-TH"/>
              <a:t>Risk</a:t>
            </a:r>
          </a:p>
          <a:p>
            <a:pPr lvl="1">
              <a:buFont typeface="Wingdings" pitchFamily="2" charset="2"/>
              <a:buNone/>
            </a:pPr>
            <a:endParaRPr lang="en-US" altLang="th-TH"/>
          </a:p>
          <a:p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218254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793037" cy="1143000"/>
          </a:xfrm>
        </p:spPr>
        <p:txBody>
          <a:bodyPr/>
          <a:lstStyle/>
          <a:p>
            <a:r>
              <a:rPr lang="en-US" altLang="th-TH" b="1" dirty="0"/>
              <a:t>Risk efficient frontier </a:t>
            </a:r>
            <a:endParaRPr lang="en-US" altLang="th-TH" sz="1200" b="1" dirty="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3147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th-TH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266311103"/>
              </p:ext>
            </p:extLst>
          </p:nvPr>
        </p:nvGraphicFramePr>
        <p:xfrm>
          <a:off x="1187624" y="1628800"/>
          <a:ext cx="758348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3895238" imgH="2542857" progId="Paint.Picture">
                  <p:embed/>
                </p:oleObj>
              </mc:Choice>
              <mc:Fallback>
                <p:oleObj r:id="rId3" imgW="3895238" imgH="254285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628800"/>
                        <a:ext cx="7583488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430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/>
              <a:t>Conclusion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Managing risk is important</a:t>
            </a:r>
          </a:p>
          <a:p>
            <a:r>
              <a:rPr lang="en-US" altLang="th-TH"/>
              <a:t>Correct quantification gives correct picture</a:t>
            </a:r>
          </a:p>
          <a:p>
            <a:r>
              <a:rPr lang="en-US" altLang="th-TH"/>
              <a:t>Risk management with over all project view</a:t>
            </a:r>
          </a:p>
          <a:p>
            <a:r>
              <a:rPr lang="en-US" altLang="th-TH"/>
              <a:t>Balance between cost and risk</a:t>
            </a:r>
          </a:p>
        </p:txBody>
      </p:sp>
    </p:spTree>
    <p:extLst>
      <p:ext uri="{BB962C8B-B14F-4D97-AF65-F5344CB8AC3E}">
        <p14:creationId xmlns:p14="http://schemas.microsoft.com/office/powerpoint/2010/main" val="2233629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143000"/>
          </a:xfrm>
          <a:noFill/>
          <a:ln/>
        </p:spPr>
        <p:txBody>
          <a:bodyPr/>
          <a:lstStyle/>
          <a:p>
            <a:r>
              <a:rPr lang="en-US" altLang="th-TH" sz="3200" b="1" dirty="0" smtClean="0"/>
              <a:t>Chapter </a:t>
            </a:r>
            <a:r>
              <a:rPr lang="en-US" altLang="th-TH" sz="3200" b="1" dirty="0" smtClean="0"/>
              <a:t>7: </a:t>
            </a:r>
            <a:r>
              <a:rPr lang="en-US" altLang="th-TH" sz="3200" b="1" dirty="0" smtClean="0"/>
              <a:t>The End</a:t>
            </a:r>
            <a:r>
              <a:rPr lang="th-TH" altLang="th-TH" sz="3200" b="1" dirty="0" smtClean="0"/>
              <a:t> (</a:t>
            </a:r>
            <a:r>
              <a:rPr lang="en-US" altLang="th-TH" sz="3200" b="1" dirty="0" smtClean="0"/>
              <a:t>Any Question?</a:t>
            </a:r>
            <a:r>
              <a:rPr lang="th-TH" altLang="th-TH" sz="3200" b="1" dirty="0" smtClean="0"/>
              <a:t>)</a:t>
            </a:r>
            <a:endParaRPr lang="th-TH" alt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24038443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/>
              <a:t>Software project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Vague requirement</a:t>
            </a:r>
          </a:p>
          <a:p>
            <a:r>
              <a:rPr lang="en-US" altLang="th-TH"/>
              <a:t>User not sure of needs</a:t>
            </a:r>
          </a:p>
          <a:p>
            <a:r>
              <a:rPr lang="en-US" altLang="th-TH"/>
              <a:t>Huge number of people</a:t>
            </a:r>
          </a:p>
          <a:p>
            <a:r>
              <a:rPr lang="en-US" altLang="th-TH"/>
              <a:t>Large number of resources</a:t>
            </a:r>
          </a:p>
          <a:p>
            <a:r>
              <a:rPr lang="en-US" altLang="th-TH"/>
              <a:t>Time span</a:t>
            </a:r>
          </a:p>
          <a:p>
            <a:r>
              <a:rPr lang="en-US" altLang="th-TH"/>
              <a:t>Requirement changes</a:t>
            </a:r>
          </a:p>
          <a:p>
            <a:endParaRPr lang="en-US" altLang="th-TH"/>
          </a:p>
        </p:txBody>
      </p:sp>
      <p:pic>
        <p:nvPicPr>
          <p:cNvPr id="5125" name="Picture 5" descr="C:\Program Files\Common Files\Microsoft Shared\Clipart\cagcat50\bd06663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33600"/>
            <a:ext cx="192881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341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 dirty="0"/>
              <a:t>Core </a:t>
            </a:r>
            <a:r>
              <a:rPr lang="en-US" altLang="th-TH" b="1" dirty="0" smtClean="0"/>
              <a:t>Risks</a:t>
            </a:r>
            <a:endParaRPr lang="en-US" altLang="th-TH" sz="1200" b="1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Ambitious time plan</a:t>
            </a:r>
          </a:p>
          <a:p>
            <a:r>
              <a:rPr lang="en-US" altLang="th-TH"/>
              <a:t>Ambiguity in requirement	</a:t>
            </a:r>
          </a:p>
          <a:p>
            <a:r>
              <a:rPr lang="en-US" altLang="th-TH"/>
              <a:t>Requirement creep</a:t>
            </a:r>
          </a:p>
          <a:p>
            <a:r>
              <a:rPr lang="en-US" altLang="th-TH"/>
              <a:t>Team turnout</a:t>
            </a:r>
          </a:p>
          <a:p>
            <a:r>
              <a:rPr lang="en-US" altLang="th-TH"/>
              <a:t>Performance variance</a:t>
            </a:r>
          </a:p>
        </p:txBody>
      </p:sp>
      <p:pic>
        <p:nvPicPr>
          <p:cNvPr id="1028" name="Picture 4" descr="C:\Program Files\Common Files\Microsoft Shared\Clipart\cagcat50\pe01496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1905000"/>
            <a:ext cx="263207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324600" y="5181600"/>
            <a:ext cx="2514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th-TH" sz="2400" b="1" dirty="0"/>
              <a:t>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304175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/>
              <a:t>Software risk category</a:t>
            </a:r>
            <a:endParaRPr lang="en-US" altLang="th-TH" sz="10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Project risk</a:t>
            </a:r>
          </a:p>
          <a:p>
            <a:r>
              <a:rPr lang="en-US" altLang="th-TH"/>
              <a:t>Process risk</a:t>
            </a:r>
          </a:p>
          <a:p>
            <a:r>
              <a:rPr lang="en-US" altLang="th-TH"/>
              <a:t>Product risk</a:t>
            </a:r>
          </a:p>
        </p:txBody>
      </p:sp>
    </p:spTree>
    <p:extLst>
      <p:ext uri="{BB962C8B-B14F-4D97-AF65-F5344CB8AC3E}">
        <p14:creationId xmlns:p14="http://schemas.microsoft.com/office/powerpoint/2010/main" val="390622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/>
              <a:t>Risk management process</a:t>
            </a:r>
            <a:endParaRPr lang="en-US" altLang="th-TH" sz="1000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Risk identification</a:t>
            </a:r>
          </a:p>
          <a:p>
            <a:r>
              <a:rPr lang="en-US" altLang="th-TH"/>
              <a:t>Risk analysis</a:t>
            </a:r>
          </a:p>
          <a:p>
            <a:r>
              <a:rPr lang="en-US" altLang="th-TH"/>
              <a:t>Risk planning</a:t>
            </a:r>
          </a:p>
          <a:p>
            <a:r>
              <a:rPr lang="en-US" altLang="th-TH"/>
              <a:t>Risk monitoring</a:t>
            </a:r>
          </a:p>
          <a:p>
            <a:r>
              <a:rPr lang="en-US" altLang="th-TH"/>
              <a:t>Risk resolving</a:t>
            </a:r>
          </a:p>
        </p:txBody>
      </p:sp>
    </p:spTree>
    <p:extLst>
      <p:ext uri="{BB962C8B-B14F-4D97-AF65-F5344CB8AC3E}">
        <p14:creationId xmlns:p14="http://schemas.microsoft.com/office/powerpoint/2010/main" val="379681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/>
              <a:t>Risk identification</a:t>
            </a:r>
            <a:endParaRPr lang="en-US" altLang="th-TH" sz="10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Human resource</a:t>
            </a:r>
          </a:p>
          <a:p>
            <a:r>
              <a:rPr lang="en-US" altLang="th-TH"/>
              <a:t>Organizational</a:t>
            </a:r>
          </a:p>
          <a:p>
            <a:r>
              <a:rPr lang="en-US" altLang="th-TH"/>
              <a:t>Human resource</a:t>
            </a:r>
          </a:p>
          <a:p>
            <a:r>
              <a:rPr lang="en-US" altLang="th-TH"/>
              <a:t>Tools</a:t>
            </a:r>
          </a:p>
          <a:p>
            <a:r>
              <a:rPr lang="en-US" altLang="th-TH"/>
              <a:t>Estimation</a:t>
            </a:r>
          </a:p>
          <a:p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18715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 dirty="0"/>
              <a:t>Quantification of risk </a:t>
            </a:r>
            <a:endParaRPr lang="en-US" altLang="th-TH" sz="10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Risk exposure</a:t>
            </a:r>
          </a:p>
          <a:p>
            <a:pPr>
              <a:buFont typeface="Wingdings" pitchFamily="2" charset="2"/>
              <a:buNone/>
            </a:pPr>
            <a:r>
              <a:rPr lang="en-US" altLang="th-TH"/>
              <a:t>    RE = Probability * consequence</a:t>
            </a:r>
          </a:p>
        </p:txBody>
      </p:sp>
    </p:spTree>
    <p:extLst>
      <p:ext uri="{BB962C8B-B14F-4D97-AF65-F5344CB8AC3E}">
        <p14:creationId xmlns:p14="http://schemas.microsoft.com/office/powerpoint/2010/main" val="223316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 dirty="0"/>
              <a:t>Risk 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th-TH"/>
              <a:t>Questions</a:t>
            </a:r>
          </a:p>
          <a:p>
            <a:pPr lvl="1">
              <a:lnSpc>
                <a:spcPct val="90000"/>
              </a:lnSpc>
            </a:pPr>
            <a:r>
              <a:rPr lang="en-US" altLang="th-TH"/>
              <a:t>What is causing the risk</a:t>
            </a:r>
          </a:p>
          <a:p>
            <a:pPr lvl="1">
              <a:lnSpc>
                <a:spcPct val="90000"/>
              </a:lnSpc>
            </a:pPr>
            <a:r>
              <a:rPr lang="en-US" altLang="th-TH"/>
              <a:t>How much will it affect</a:t>
            </a:r>
          </a:p>
          <a:p>
            <a:pPr lvl="1">
              <a:lnSpc>
                <a:spcPct val="90000"/>
              </a:lnSpc>
            </a:pPr>
            <a:r>
              <a:rPr lang="en-US" altLang="th-TH"/>
              <a:t>Are the risks dependent</a:t>
            </a:r>
          </a:p>
          <a:p>
            <a:pPr lvl="1">
              <a:lnSpc>
                <a:spcPct val="90000"/>
              </a:lnSpc>
            </a:pPr>
            <a:r>
              <a:rPr lang="en-US" altLang="th-TH"/>
              <a:t>The probability that it will occur</a:t>
            </a:r>
          </a:p>
          <a:p>
            <a:pPr lvl="1">
              <a:lnSpc>
                <a:spcPct val="90000"/>
              </a:lnSpc>
            </a:pPr>
            <a:r>
              <a:rPr lang="en-US" altLang="th-TH"/>
              <a:t>Is the exposure acceptable</a:t>
            </a:r>
          </a:p>
          <a:p>
            <a:pPr>
              <a:lnSpc>
                <a:spcPct val="90000"/>
              </a:lnSpc>
            </a:pPr>
            <a:r>
              <a:rPr lang="en-US" altLang="th-TH"/>
              <a:t>Severity</a:t>
            </a:r>
          </a:p>
          <a:p>
            <a:pPr>
              <a:lnSpc>
                <a:spcPct val="90000"/>
              </a:lnSpc>
            </a:pPr>
            <a:r>
              <a:rPr lang="en-US" altLang="th-TH"/>
              <a:t>probability</a:t>
            </a:r>
          </a:p>
          <a:p>
            <a:pPr lvl="1">
              <a:lnSpc>
                <a:spcPct val="90000"/>
              </a:lnSpc>
            </a:pPr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759147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b="1"/>
              <a:t>Risk planning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Avoidance</a:t>
            </a:r>
          </a:p>
          <a:p>
            <a:r>
              <a:rPr lang="en-US" altLang="th-TH"/>
              <a:t>Protection</a:t>
            </a:r>
          </a:p>
          <a:p>
            <a:r>
              <a:rPr lang="en-US" altLang="th-TH"/>
              <a:t>Reduction</a:t>
            </a:r>
          </a:p>
          <a:p>
            <a:r>
              <a:rPr lang="en-US" altLang="th-TH"/>
              <a:t>Research</a:t>
            </a:r>
          </a:p>
          <a:p>
            <a:r>
              <a:rPr lang="en-US" altLang="th-TH"/>
              <a:t>Reserves</a:t>
            </a:r>
          </a:p>
          <a:p>
            <a:r>
              <a:rPr lang="en-US" altLang="th-TH"/>
              <a:t>Transfer	</a:t>
            </a:r>
          </a:p>
        </p:txBody>
      </p:sp>
    </p:spTree>
    <p:extLst>
      <p:ext uri="{BB962C8B-B14F-4D97-AF65-F5344CB8AC3E}">
        <p14:creationId xmlns:p14="http://schemas.microsoft.com/office/powerpoint/2010/main" val="3905731887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th-T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temporary 1">
    <a:dk1>
      <a:srgbClr val="000000"/>
    </a:dk1>
    <a:lt1>
      <a:srgbClr val="FFFFFF"/>
    </a:lt1>
    <a:dk2>
      <a:srgbClr val="0066CC"/>
    </a:dk2>
    <a:lt2>
      <a:srgbClr val="CBCBCB"/>
    </a:lt2>
    <a:accent1>
      <a:srgbClr val="009999"/>
    </a:accent1>
    <a:accent2>
      <a:srgbClr val="FF9933"/>
    </a:accent2>
    <a:accent3>
      <a:srgbClr val="AAB8E2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Designs\Contemporary.pot</Template>
  <TotalTime>3086</TotalTime>
  <Words>243</Words>
  <Application>Microsoft Office PowerPoint</Application>
  <PresentationFormat>On-screen Show (4:3)</PresentationFormat>
  <Paragraphs>84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Contemporary</vt:lpstr>
      <vt:lpstr>Bitmap Image</vt:lpstr>
      <vt:lpstr>Chapter 7 : Risk Analysis and Management</vt:lpstr>
      <vt:lpstr>Software project</vt:lpstr>
      <vt:lpstr>Core Risks</vt:lpstr>
      <vt:lpstr>Software risk category</vt:lpstr>
      <vt:lpstr>Risk management process</vt:lpstr>
      <vt:lpstr>Risk identification</vt:lpstr>
      <vt:lpstr>Quantification of risk </vt:lpstr>
      <vt:lpstr>Risk analysis</vt:lpstr>
      <vt:lpstr>Risk planning</vt:lpstr>
      <vt:lpstr>PowerPoint Presentation</vt:lpstr>
      <vt:lpstr>Levels of risk</vt:lpstr>
      <vt:lpstr>Finance and risk</vt:lpstr>
      <vt:lpstr>How much to spend</vt:lpstr>
      <vt:lpstr>Risk efficient frontier </vt:lpstr>
      <vt:lpstr>Conclusion</vt:lpstr>
      <vt:lpstr>Chapter 7: The End (Any Question?)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Software Development</dc:title>
  <dc:creator>Somnuk Keretho</dc:creator>
  <cp:lastModifiedBy>Mooky</cp:lastModifiedBy>
  <cp:revision>224</cp:revision>
  <dcterms:created xsi:type="dcterms:W3CDTF">1997-11-07T14:07:18Z</dcterms:created>
  <dcterms:modified xsi:type="dcterms:W3CDTF">2014-06-22T15:39:39Z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sk@nontri.ku.ac.th</vt:lpwstr>
  </property>
  <property fmtid="{D5CDD505-2E9C-101B-9397-08002B2CF9AE}" pid="8" name="HomePage">
    <vt:lpwstr>http://www.cpe.ku.ac.th/~sk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D:\204541</vt:lpwstr>
  </property>
</Properties>
</file>